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262" r:id="rId4"/>
    <p:sldId id="299" r:id="rId5"/>
    <p:sldId id="303" r:id="rId6"/>
    <p:sldId id="322" r:id="rId7"/>
    <p:sldId id="304" r:id="rId8"/>
    <p:sldId id="305" r:id="rId9"/>
    <p:sldId id="260" r:id="rId10"/>
    <p:sldId id="296" r:id="rId11"/>
    <p:sldId id="300" r:id="rId12"/>
    <p:sldId id="306" r:id="rId13"/>
    <p:sldId id="323" r:id="rId14"/>
    <p:sldId id="301" r:id="rId15"/>
    <p:sldId id="324" r:id="rId16"/>
    <p:sldId id="325" r:id="rId17"/>
    <p:sldId id="320" r:id="rId18"/>
    <p:sldId id="315" r:id="rId19"/>
    <p:sldId id="317" r:id="rId20"/>
    <p:sldId id="316" r:id="rId21"/>
    <p:sldId id="302" r:id="rId22"/>
    <p:sldId id="318" r:id="rId23"/>
    <p:sldId id="321" r:id="rId24"/>
    <p:sldId id="28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A5D"/>
    <a:srgbClr val="C62226"/>
    <a:srgbClr val="EFC415"/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0" autoAdjust="0"/>
    <p:restoredTop sz="94677"/>
  </p:normalViewPr>
  <p:slideViewPr>
    <p:cSldViewPr>
      <p:cViewPr>
        <p:scale>
          <a:sx n="113" d="100"/>
          <a:sy n="113" d="100"/>
        </p:scale>
        <p:origin x="2120" y="10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0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7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8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1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2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3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96" y="282604"/>
            <a:ext cx="5256584" cy="64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AFFDE1-B14F-0CD7-129B-445987207A78}"/>
              </a:ext>
            </a:extLst>
          </p:cNvPr>
          <p:cNvSpPr txBox="1"/>
          <p:nvPr/>
        </p:nvSpPr>
        <p:spPr>
          <a:xfrm>
            <a:off x="723705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数据集构成：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/>
              <p:nvPr/>
            </p:nvSpPr>
            <p:spPr>
              <a:xfrm>
                <a:off x="1011022" y="2191419"/>
                <a:ext cx="28937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5,951 cells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22" y="2191419"/>
                <a:ext cx="2893741" cy="400110"/>
              </a:xfrm>
              <a:prstGeom prst="rect">
                <a:avLst/>
              </a:prstGeom>
              <a:blipFill>
                <a:blip r:embed="rId3"/>
                <a:stretch>
                  <a:fillRect l="-1747" t="-9091" r="-1747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95CF6DF-1B8B-F19F-728C-103C411E8E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b="6760"/>
          <a:stretch/>
        </p:blipFill>
        <p:spPr>
          <a:xfrm>
            <a:off x="319111" y="2494887"/>
            <a:ext cx="5892810" cy="28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AFFDE1-B14F-0CD7-129B-445987207A78}"/>
              </a:ext>
            </a:extLst>
          </p:cNvPr>
          <p:cNvSpPr txBox="1"/>
          <p:nvPr/>
        </p:nvSpPr>
        <p:spPr>
          <a:xfrm>
            <a:off x="723705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数据集构成：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/>
              <p:nvPr/>
            </p:nvSpPr>
            <p:spPr>
              <a:xfrm>
                <a:off x="767408" y="2276872"/>
                <a:ext cx="38011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3420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2711 perturbed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cells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478C0AF-D3F0-471A-EB4D-BAD6035E0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276872"/>
                <a:ext cx="3801170" cy="707886"/>
              </a:xfrm>
              <a:prstGeom prst="rect">
                <a:avLst/>
              </a:prstGeom>
              <a:blipFill>
                <a:blip r:embed="rId3"/>
                <a:stretch>
                  <a:fillRect l="-1667" t="-5263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A6A3F79-2336-AE96-E563-E3328A77A1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b="7512"/>
          <a:stretch/>
        </p:blipFill>
        <p:spPr>
          <a:xfrm>
            <a:off x="428529" y="2858791"/>
            <a:ext cx="6059210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927741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68300"/>
            <a:ext cx="10375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A81A5E-562F-0F27-F78F-FDCB465D0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27"/>
          <a:stretch/>
        </p:blipFill>
        <p:spPr>
          <a:xfrm>
            <a:off x="1415480" y="927741"/>
            <a:ext cx="9361040" cy="57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文章概括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F1A0A9-DEAC-3ECA-7266-0242B1AD9D1C}"/>
              </a:ext>
            </a:extLst>
          </p:cNvPr>
          <p:cNvGrpSpPr/>
          <p:nvPr/>
        </p:nvGrpSpPr>
        <p:grpSpPr>
          <a:xfrm>
            <a:off x="723705" y="1287126"/>
            <a:ext cx="10163084" cy="4750475"/>
            <a:chOff x="723705" y="1287126"/>
            <a:chExt cx="10163084" cy="475047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BC392BF-AA29-CD90-3A6F-AB21CC037FD4}"/>
                </a:ext>
              </a:extLst>
            </p:cNvPr>
            <p:cNvGrpSpPr/>
            <p:nvPr/>
          </p:nvGrpSpPr>
          <p:grpSpPr>
            <a:xfrm>
              <a:off x="723705" y="3678930"/>
              <a:ext cx="10163084" cy="2358671"/>
              <a:chOff x="983432" y="3877601"/>
              <a:chExt cx="9307046" cy="2160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092EA84-A0F5-8D5B-EDD5-DBA81B6E3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200"/>
              <a:stretch/>
            </p:blipFill>
            <p:spPr>
              <a:xfrm>
                <a:off x="7187413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DAEC39F4-1B0A-014F-BCBF-91E1C3743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4084348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84D1A59-42A6-19D6-3407-D84397685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983432" y="3877601"/>
                <a:ext cx="3103065" cy="2160000"/>
              </a:xfrm>
              <a:prstGeom prst="rect">
                <a:avLst/>
              </a:prstGeom>
            </p:spPr>
          </p:pic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CA9732-B280-870F-747B-660E444A7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4060369" y="1287126"/>
              <a:ext cx="3388478" cy="235867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7A360B9-75C1-46B8-0B78-8E7EE0CA2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7498312" y="1287126"/>
              <a:ext cx="3388477" cy="235867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0C950DE-4187-B62B-83B1-1B217E15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0949" y="1660614"/>
              <a:ext cx="2453987" cy="1611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419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模型提升与进一步提高：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下一步是什么？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2C903C-07C9-1E08-D522-EC3DF434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545740"/>
            <a:ext cx="4004976" cy="38724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B5C91F-71AA-DB2F-71BD-89ECF909EF21}"/>
              </a:ext>
            </a:extLst>
          </p:cNvPr>
          <p:cNvSpPr txBox="1"/>
          <p:nvPr/>
        </p:nvSpPr>
        <p:spPr>
          <a:xfrm>
            <a:off x="1294237" y="1988840"/>
            <a:ext cx="309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</a:p>
        </p:txBody>
      </p: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>
        <p:circle/>
      </p:transition>
    </mc:Choice>
    <mc:Fallback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05" y="3084642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5" y="2253645"/>
            <a:ext cx="724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给细胞一些刺激物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比如抑制生长的药物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导致细胞发生变化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比如导致细胞死亡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就是一种扰动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9F0FD6-FC49-C2C1-B224-FD3BA35E3FBA}"/>
              </a:ext>
            </a:extLst>
          </p:cNvPr>
          <p:cNvSpPr txBox="1"/>
          <p:nvPr/>
        </p:nvSpPr>
        <p:spPr>
          <a:xfrm>
            <a:off x="723705" y="1791980"/>
            <a:ext cx="645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对细胞处理的操作就是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Perturbation(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扰动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Perturbation?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90680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可以减少成本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2544846"/>
            <a:ext cx="7322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现在要测试一种药物是否能让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CD4T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细胞长得更好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3121334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在实际测试前可以用模型来验证这种药物的可行性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不仅节省了时间，也减少了不必要的浪费。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4067153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在小规模测试后也可以用模型来预测大规模测试的效果，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特别是对于一些珍贵的细胞样本来说，这能减少大量试验成本。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Perturbation?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969676"/>
            <a:ext cx="427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可以预测“消失”的细胞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19709" y="2853442"/>
            <a:ext cx="5910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之后不一定每个细胞都能存活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或者样本中原本就缺少某一类细胞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62BE2-96EE-F1AE-8D10-D23500DF36EE}"/>
              </a:ext>
            </a:extLst>
          </p:cNvPr>
          <p:cNvSpPr txBox="1"/>
          <p:nvPr/>
        </p:nvSpPr>
        <p:spPr>
          <a:xfrm>
            <a:off x="719709" y="3953561"/>
            <a:ext cx="921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模型可以用剩下的细胞的信息来预测所有细胞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之后的结果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157F24-5451-CD5F-E0A4-71C91FF39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b="7182"/>
          <a:stretch/>
        </p:blipFill>
        <p:spPr>
          <a:xfrm>
            <a:off x="6670000" y="737630"/>
            <a:ext cx="5522000" cy="29098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98A2169-341D-1891-4A97-007F8655AD97}"/>
              </a:ext>
            </a:extLst>
          </p:cNvPr>
          <p:cNvSpPr/>
          <p:nvPr/>
        </p:nvSpPr>
        <p:spPr>
          <a:xfrm>
            <a:off x="6888088" y="2853442"/>
            <a:ext cx="1152128" cy="719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046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796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1791980"/>
            <a:ext cx="6686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:CVAE)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1673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3764518"/>
            <a:ext cx="976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输出的结果过于随机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不容易生成想要的结果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能很好地生成想要的结果，但是仅仅是线性向量计算是不够的</a:t>
            </a:r>
            <a:endParaRPr kumimoji="1"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13D4057-2537-DF10-457A-5CB7A4CBD44D}"/>
              </a:ext>
            </a:extLst>
          </p:cNvPr>
          <p:cNvGrpSpPr/>
          <p:nvPr/>
        </p:nvGrpSpPr>
        <p:grpSpPr>
          <a:xfrm>
            <a:off x="425193" y="1988840"/>
            <a:ext cx="11341613" cy="4392488"/>
            <a:chOff x="1631504" y="1772816"/>
            <a:chExt cx="8924548" cy="34563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BDED9C6-2F8D-BA86-BD6D-23423A6C5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9045"/>
            <a:stretch/>
          </p:blipFill>
          <p:spPr>
            <a:xfrm>
              <a:off x="1631504" y="1772816"/>
              <a:ext cx="8924548" cy="3456384"/>
            </a:xfrm>
            <a:prstGeom prst="rect">
              <a:avLst/>
            </a:prstGeom>
          </p:spPr>
        </p:pic>
        <p:sp>
          <p:nvSpPr>
            <p:cNvPr id="11" name="框架 10">
              <a:extLst>
                <a:ext uri="{FF2B5EF4-FFF2-40B4-BE49-F238E27FC236}">
                  <a16:creationId xmlns:a16="http://schemas.microsoft.com/office/drawing/2014/main" id="{30001EF8-8E45-A38A-AF5B-8C48E19E06EA}"/>
                </a:ext>
              </a:extLst>
            </p:cNvPr>
            <p:cNvSpPr/>
            <p:nvPr/>
          </p:nvSpPr>
          <p:spPr>
            <a:xfrm>
              <a:off x="8172000" y="4293096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框架 13">
              <a:extLst>
                <a:ext uri="{FF2B5EF4-FFF2-40B4-BE49-F238E27FC236}">
                  <a16:creationId xmlns:a16="http://schemas.microsoft.com/office/drawing/2014/main" id="{09103898-A1C0-0774-645C-C01C80A8472E}"/>
                </a:ext>
              </a:extLst>
            </p:cNvPr>
            <p:cNvSpPr/>
            <p:nvPr/>
          </p:nvSpPr>
          <p:spPr>
            <a:xfrm>
              <a:off x="8658000" y="4078800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框架 16">
              <a:extLst>
                <a:ext uri="{FF2B5EF4-FFF2-40B4-BE49-F238E27FC236}">
                  <a16:creationId xmlns:a16="http://schemas.microsoft.com/office/drawing/2014/main" id="{C588596A-2C00-6BD9-1364-5B1D0A33E215}"/>
                </a:ext>
              </a:extLst>
            </p:cNvPr>
            <p:cNvSpPr/>
            <p:nvPr/>
          </p:nvSpPr>
          <p:spPr>
            <a:xfrm>
              <a:off x="9198000" y="4230000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ABFFAAF3-7040-DD7E-26A5-680967E7B36B}"/>
                </a:ext>
              </a:extLst>
            </p:cNvPr>
            <p:cNvSpPr/>
            <p:nvPr/>
          </p:nvSpPr>
          <p:spPr>
            <a:xfrm>
              <a:off x="9997200" y="4165200"/>
              <a:ext cx="144016" cy="144016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518</Words>
  <Application>Microsoft Macintosh PowerPoint</Application>
  <PresentationFormat>宽屏</PresentationFormat>
  <Paragraphs>124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118</cp:revision>
  <dcterms:modified xsi:type="dcterms:W3CDTF">2023-10-22T12:17:58Z</dcterms:modified>
</cp:coreProperties>
</file>